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1478" y="-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ana Ridge" userId="c9f5a51b-c870-4157-8870-106ef7d00b0d" providerId="ADAL" clId="{2F886AE1-CA48-42C5-B782-F4F3E15BAE53}"/>
    <pc:docChg chg="undo custSel addSld modSld">
      <pc:chgData name="Ilana Ridge" userId="c9f5a51b-c870-4157-8870-106ef7d00b0d" providerId="ADAL" clId="{2F886AE1-CA48-42C5-B782-F4F3E15BAE53}" dt="2025-04-22T13:10:41.460" v="291" actId="207"/>
      <pc:docMkLst>
        <pc:docMk/>
      </pc:docMkLst>
      <pc:sldChg chg="addSp delSp modSp mod">
        <pc:chgData name="Ilana Ridge" userId="c9f5a51b-c870-4157-8870-106ef7d00b0d" providerId="ADAL" clId="{2F886AE1-CA48-42C5-B782-F4F3E15BAE53}" dt="2025-04-22T13:10:11.948" v="286" actId="20577"/>
        <pc:sldMkLst>
          <pc:docMk/>
          <pc:sldMk cId="3533526889" sldId="256"/>
        </pc:sldMkLst>
      </pc:sldChg>
      <pc:sldChg chg="addSp delSp modSp mod">
        <pc:chgData name="Ilana Ridge" userId="c9f5a51b-c870-4157-8870-106ef7d00b0d" providerId="ADAL" clId="{2F886AE1-CA48-42C5-B782-F4F3E15BAE53}" dt="2025-04-22T13:10:24.801" v="288" actId="207"/>
        <pc:sldMkLst>
          <pc:docMk/>
          <pc:sldMk cId="1037102502" sldId="257"/>
        </pc:sldMkLst>
      </pc:sldChg>
      <pc:sldChg chg="addSp delSp modSp add mod">
        <pc:chgData name="Ilana Ridge" userId="c9f5a51b-c870-4157-8870-106ef7d00b0d" providerId="ADAL" clId="{2F886AE1-CA48-42C5-B782-F4F3E15BAE53}" dt="2025-04-22T13:10:41.460" v="291" actId="207"/>
        <pc:sldMkLst>
          <pc:docMk/>
          <pc:sldMk cId="3208799371" sldId="258"/>
        </pc:sldMkLst>
      </pc:sldChg>
    </pc:docChg>
  </pc:docChgLst>
  <pc:docChgLst>
    <pc:chgData name="Ilana Ridge" userId="c9f5a51b-c870-4157-8870-106ef7d00b0d" providerId="ADAL" clId="{3123A754-9C33-44E0-A609-1148CE2B8107}"/>
    <pc:docChg chg="custSel modSld">
      <pc:chgData name="Ilana Ridge" userId="c9f5a51b-c870-4157-8870-106ef7d00b0d" providerId="ADAL" clId="{3123A754-9C33-44E0-A609-1148CE2B8107}" dt="2025-10-17T09:18:24.413" v="1" actId="478"/>
      <pc:docMkLst>
        <pc:docMk/>
      </pc:docMkLst>
      <pc:sldChg chg="delSp mod">
        <pc:chgData name="Ilana Ridge" userId="c9f5a51b-c870-4157-8870-106ef7d00b0d" providerId="ADAL" clId="{3123A754-9C33-44E0-A609-1148CE2B8107}" dt="2025-10-17T09:18:24.413" v="1" actId="478"/>
        <pc:sldMkLst>
          <pc:docMk/>
          <pc:sldMk cId="3208799371" sldId="258"/>
        </pc:sldMkLst>
        <pc:spChg chg="del">
          <ac:chgData name="Ilana Ridge" userId="c9f5a51b-c870-4157-8870-106ef7d00b0d" providerId="ADAL" clId="{3123A754-9C33-44E0-A609-1148CE2B8107}" dt="2025-10-17T09:18:20.540" v="0" actId="478"/>
          <ac:spMkLst>
            <pc:docMk/>
            <pc:sldMk cId="3208799371" sldId="258"/>
            <ac:spMk id="24" creationId="{15251919-7488-A858-374C-6B6CA2F81ACF}"/>
          </ac:spMkLst>
        </pc:spChg>
        <pc:picChg chg="del">
          <ac:chgData name="Ilana Ridge" userId="c9f5a51b-c870-4157-8870-106ef7d00b0d" providerId="ADAL" clId="{3123A754-9C33-44E0-A609-1148CE2B8107}" dt="2025-10-17T09:18:24.413" v="1" actId="478"/>
          <ac:picMkLst>
            <pc:docMk/>
            <pc:sldMk cId="3208799371" sldId="258"/>
            <ac:picMk id="5" creationId="{5271B570-7FF7-6598-6AD7-26FF607C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9459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617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975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923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68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068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096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5315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006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303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617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6021DB-39FA-4931-BE54-E526CDDEDD46}" type="datetimeFigureOut">
              <a:rPr lang="en-ZA" smtClean="0"/>
              <a:t>2025/10/17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E9BFE2-2BAE-4AE7-A190-6CF72333CB6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5827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ilana@itransform.toda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FB87B-6452-B5B7-8214-C44B6A356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608" y="252589"/>
            <a:ext cx="5568950" cy="802922"/>
          </a:xfrm>
        </p:spPr>
        <p:txBody>
          <a:bodyPr>
            <a:normAutofit/>
          </a:bodyPr>
          <a:lstStyle/>
          <a:p>
            <a:pPr algn="l"/>
            <a:r>
              <a:rPr lang="en-US" sz="2800" kern="1400" spc="25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+mn-lt"/>
                <a:ea typeface="MS Gothic" panose="020B0609070205080204" pitchFamily="49" charset="-128"/>
                <a:cs typeface="Times New Roman" panose="02020603050405020304" pitchFamily="18" charset="0"/>
              </a:rPr>
              <a:t>The Strength of Detachment</a:t>
            </a:r>
            <a:br>
              <a:rPr lang="en-US" sz="3200" kern="1400" spc="25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+mn-lt"/>
                <a:ea typeface="MS Gothic" panose="020B0609070205080204" pitchFamily="49" charset="-128"/>
                <a:cs typeface="Times New Roman" panose="02020603050405020304" pitchFamily="18" charset="0"/>
              </a:rPr>
            </a:br>
            <a:r>
              <a:rPr lang="en-US" sz="1600" i="1" kern="1400" spc="25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+mn-lt"/>
                <a:ea typeface="MS Gothic" panose="020B0609070205080204" pitchFamily="49" charset="-128"/>
                <a:cs typeface="Times New Roman" panose="02020603050405020304" pitchFamily="18" charset="0"/>
              </a:rPr>
              <a:t>by Ilana Ridge</a:t>
            </a:r>
            <a:endParaRPr lang="en-ZA" sz="1600" i="1" dirty="0">
              <a:solidFill>
                <a:schemeClr val="tx2">
                  <a:lumMod val="90000"/>
                  <a:lumOff val="10000"/>
                </a:schemeClr>
              </a:solidFill>
              <a:latin typeface="+mn-lt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52D718-6E0E-617F-9F7F-0243906B9BC1}"/>
              </a:ext>
            </a:extLst>
          </p:cNvPr>
          <p:cNvCxnSpPr>
            <a:cxnSpLocks/>
          </p:cNvCxnSpPr>
          <p:nvPr/>
        </p:nvCxnSpPr>
        <p:spPr>
          <a:xfrm>
            <a:off x="266699" y="1270000"/>
            <a:ext cx="4811183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F78A672-9E07-4C6C-1D61-DAC4A4874D7C}"/>
              </a:ext>
            </a:extLst>
          </p:cNvPr>
          <p:cNvSpPr txBox="1"/>
          <p:nvPr/>
        </p:nvSpPr>
        <p:spPr>
          <a:xfrm>
            <a:off x="198966" y="1485979"/>
            <a:ext cx="6299200" cy="6284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There’s a quiet strength in detachment—not the kind that disconnects or gives up, but the kind that </a:t>
            </a: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brings us back to presence.</a:t>
            </a:r>
            <a:b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When we release our grip on beliefs, stories, or outcomes, we create space.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And only the empty can truly receive.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But let’s be clear: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Times New Roman" panose="02020603050405020304" pitchFamily="18" charset="0"/>
              <a:buChar char="►"/>
              <a:tabLst>
                <a:tab pos="180340" algn="l"/>
              </a:tabLst>
            </a:pP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Detachment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is </a:t>
            </a: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conscious presence 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without clinging to identity, outcome, control, or approval.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It’s the ability to stay open, soft, and connected, without needing to grasp, fix, or be defined by what’s happening.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180340" algn="l"/>
              </a:tabLst>
            </a:pP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Disconnecting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is numbing or shutting down.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It’s pulling away from emotion or truth out of fear or overwhelm.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180340" algn="l"/>
              </a:tabLst>
            </a:pP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Giving up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is resignation, often rooted in despair.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It carries the energy of loss, lack, or powerlessness.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Times New Roman" panose="02020603050405020304" pitchFamily="18" charset="0"/>
              <a:buChar char="►"/>
              <a:tabLst>
                <a:tab pos="180340" algn="l"/>
              </a:tabLst>
            </a:pP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Letting go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is not the same as giving up, it’s releasing the illusion that you can control what isn’t yours to hold.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It’s not apathy. It’s clarity.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Letting go says: </a:t>
            </a:r>
            <a:r>
              <a:rPr lang="en-US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“I trust myself enough to stay present, even when I don’t intervene.”</a:t>
            </a:r>
            <a:br>
              <a:rPr lang="en-US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Times New Roman" panose="02020603050405020304" pitchFamily="18" charset="0"/>
              <a:buChar char="►"/>
              <a:tabLst>
                <a:tab pos="180340" algn="l"/>
              </a:tabLst>
            </a:pP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Attachment</a:t>
            </a: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is clinging to identity, outcome, or validation.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 often masks fear; of loss, not being enough, being alone, or facing uncertainty.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We cling to what feels familiar because it gives us a false sense of control.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But when life inevitably shifts, attachment turns that change into suffering.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Instead of flowing, we resist. Instead of adapting, we grip tighter. And the tighter we grip, the more it hurts.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21" name="Picture 20" descr="A logo with a swirly design&#10;&#10;AI-generated content may be incorrect.">
            <a:extLst>
              <a:ext uri="{FF2B5EF4-FFF2-40B4-BE49-F238E27FC236}">
                <a16:creationId xmlns:a16="http://schemas.microsoft.com/office/drawing/2014/main" id="{8CA98C99-8714-628C-7491-3C21C6230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360" y="7561684"/>
            <a:ext cx="1175280" cy="11752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F01007A-3255-C77E-26E7-9433473A3A3A}"/>
              </a:ext>
            </a:extLst>
          </p:cNvPr>
          <p:cNvSpPr txBox="1"/>
          <p:nvPr/>
        </p:nvSpPr>
        <p:spPr>
          <a:xfrm>
            <a:off x="266699" y="8612874"/>
            <a:ext cx="6413501" cy="300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ZA" sz="16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</a:rPr>
              <a:t>Detachment Empowers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</a:rPr>
              <a:t>When we release the urge to fix, rescue, or direct someone else’s path, we’re not abandoning them, we’re trusting them. We’re saying: </a:t>
            </a:r>
            <a:r>
              <a:rPr lang="en-ZA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</a:rPr>
              <a:t>“I believe in your capacity, even when it’s messy.”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This kind of </a:t>
            </a: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presence</a:t>
            </a: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gives others the dignity of their own journey, which is often the most powerful gift we can offer as leaders.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Helping, </a:t>
            </a: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when driven by fear, urgency, or a need to control the outcome, often becomes disempowering.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 says: </a:t>
            </a:r>
            <a:r>
              <a:rPr lang="en-ZA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“You can’t do this without me.”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true leadership</a:t>
            </a: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says: </a:t>
            </a:r>
            <a:r>
              <a:rPr lang="en-ZA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“I’m here, and I trust that you can.”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98D99E4-2A5B-E907-1D98-CF35ADEF9ECF}"/>
              </a:ext>
            </a:extLst>
          </p:cNvPr>
          <p:cNvCxnSpPr>
            <a:cxnSpLocks/>
          </p:cNvCxnSpPr>
          <p:nvPr/>
        </p:nvCxnSpPr>
        <p:spPr>
          <a:xfrm>
            <a:off x="266699" y="8128000"/>
            <a:ext cx="2840568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E80D32D-2D72-7775-5899-A06D7EBB4591}"/>
              </a:ext>
            </a:extLst>
          </p:cNvPr>
          <p:cNvCxnSpPr>
            <a:cxnSpLocks/>
          </p:cNvCxnSpPr>
          <p:nvPr/>
        </p:nvCxnSpPr>
        <p:spPr>
          <a:xfrm>
            <a:off x="3725332" y="8128000"/>
            <a:ext cx="2840568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A logo with orange spirals and black text&#10;&#10;AI-generated content may be incorrect.">
            <a:extLst>
              <a:ext uri="{FF2B5EF4-FFF2-40B4-BE49-F238E27FC236}">
                <a16:creationId xmlns:a16="http://schemas.microsoft.com/office/drawing/2014/main" id="{A10C581D-56C7-EE4C-486A-B0E210E255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74" y="0"/>
            <a:ext cx="1748367" cy="155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2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8FDEB-A06A-A25A-0962-BD1F32C03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EA32F49-45D9-ACD0-2566-8D08DF4E3407}"/>
              </a:ext>
            </a:extLst>
          </p:cNvPr>
          <p:cNvSpPr txBox="1"/>
          <p:nvPr/>
        </p:nvSpPr>
        <p:spPr>
          <a:xfrm>
            <a:off x="247646" y="385233"/>
            <a:ext cx="6383867" cy="4045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buNone/>
            </a:pPr>
            <a:r>
              <a:rPr lang="en-ZA" sz="16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Gothic" panose="020B0609070205080204" pitchFamily="49" charset="-128"/>
                <a:cs typeface="Times New Roman" panose="02020603050405020304" pitchFamily="18" charset="0"/>
              </a:rPr>
              <a:t>An example</a:t>
            </a:r>
          </a:p>
          <a:p>
            <a:pPr>
              <a:lnSpc>
                <a:spcPct val="150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team member presents a project idea that’s not fully thought through. 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leader’s instinct is to step in and fix it—quickly restructure, reframe, or redirect.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After all, time is short and the stakes are high.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But instead, the leader pauses and </a:t>
            </a: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chooses presence over control.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They say: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i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“Walk me through your thinking, how did you get here? And what would it take to strengthen this even further?”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That moment of detachment, of </a:t>
            </a: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taking over, creates space for ownership.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 builds capacity instead of dependency.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result?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More accountability. More critical thinking. More trust.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This is presence in action.</a:t>
            </a:r>
            <a:b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 passive. Not indifferent. Just anchored and clear.</a:t>
            </a: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87CEE5-D9AD-16E7-6E9E-8FBB3DF29D1D}"/>
              </a:ext>
            </a:extLst>
          </p:cNvPr>
          <p:cNvSpPr txBox="1"/>
          <p:nvPr/>
        </p:nvSpPr>
        <p:spPr>
          <a:xfrm>
            <a:off x="294216" y="5948921"/>
            <a:ext cx="6337297" cy="5209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6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 Moment of Reflection</a:t>
            </a:r>
            <a:endParaRPr lang="en-ZA" sz="16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Here are 9 spiral-aligned reflection questions, designed to gently invite presence and self-honesty, without right answers or fixed outcomes.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en-US" sz="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Where in my life am I gripping tightly —  to a role, outcome, or belief about who I need to be?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might I be protecting by holding on so tightly — and what would I feel if I let go?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story keeps looping that entangles me in this situation?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Where might my caring actually be a form of control?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part of this truly belongs to me? And what doesn’t?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does it look like to be fully present without interfering?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signals in my body let me know I’m emotionally attached to something?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might shift in my leadership if I showed up from trust rather than control?</a:t>
            </a:r>
          </a:p>
          <a:p>
            <a:pPr marL="228600" lvl="0" indent="-228600">
              <a:lnSpc>
                <a:spcPct val="115000"/>
              </a:lnSpc>
              <a:buFont typeface="+mj-lt"/>
              <a:buAutoNum type="arabicPeriod"/>
            </a:pPr>
            <a:endParaRPr lang="en-ZA" sz="1200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ZA" sz="12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do I empower others without abandoning what matters most to me?</a:t>
            </a:r>
          </a:p>
        </p:txBody>
      </p:sp>
      <p:pic>
        <p:nvPicPr>
          <p:cNvPr id="26" name="Picture 25" descr="A logo with a swirly design&#10;&#10;AI-generated content may be incorrect.">
            <a:extLst>
              <a:ext uri="{FF2B5EF4-FFF2-40B4-BE49-F238E27FC236}">
                <a16:creationId xmlns:a16="http://schemas.microsoft.com/office/drawing/2014/main" id="{1F33B082-9E68-F0AE-96F2-CA72511F1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360" y="4674781"/>
            <a:ext cx="1175280" cy="117528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370EE8C-1182-6622-AFB4-95982CCF6555}"/>
              </a:ext>
            </a:extLst>
          </p:cNvPr>
          <p:cNvCxnSpPr>
            <a:cxnSpLocks/>
          </p:cNvCxnSpPr>
          <p:nvPr/>
        </p:nvCxnSpPr>
        <p:spPr>
          <a:xfrm>
            <a:off x="294216" y="5190066"/>
            <a:ext cx="2838451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874197C-1D94-FB76-A99D-E971EEB7A24C}"/>
              </a:ext>
            </a:extLst>
          </p:cNvPr>
          <p:cNvCxnSpPr>
            <a:cxnSpLocks/>
          </p:cNvCxnSpPr>
          <p:nvPr/>
        </p:nvCxnSpPr>
        <p:spPr>
          <a:xfrm>
            <a:off x="3691465" y="5190066"/>
            <a:ext cx="2840568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A logo with a swirly design&#10;&#10;AI-generated content may be incorrect.">
            <a:extLst>
              <a:ext uri="{FF2B5EF4-FFF2-40B4-BE49-F238E27FC236}">
                <a16:creationId xmlns:a16="http://schemas.microsoft.com/office/drawing/2014/main" id="{49B1080C-2C83-A163-7D88-C92C06090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360" y="11092920"/>
            <a:ext cx="1175280" cy="117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0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3532F-A2F9-2052-CD3F-413BAE932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ogo with a swirly design&#10;&#10;AI-generated content may be incorrect.">
            <a:extLst>
              <a:ext uri="{FF2B5EF4-FFF2-40B4-BE49-F238E27FC236}">
                <a16:creationId xmlns:a16="http://schemas.microsoft.com/office/drawing/2014/main" id="{457485A8-E332-99FB-EB90-0A7203B8C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356" y="2141362"/>
            <a:ext cx="1175280" cy="11752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5AFBE31-A803-18A7-40E2-265A7AA2FB6A}"/>
              </a:ext>
            </a:extLst>
          </p:cNvPr>
          <p:cNvSpPr txBox="1"/>
          <p:nvPr/>
        </p:nvSpPr>
        <p:spPr>
          <a:xfrm>
            <a:off x="247647" y="247966"/>
            <a:ext cx="6436783" cy="1819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buNone/>
            </a:pPr>
            <a:r>
              <a:rPr lang="en-ZA" sz="16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Why This Matters</a:t>
            </a:r>
            <a:endParaRPr lang="en-ZA" sz="1600" b="1" dirty="0">
              <a:solidFill>
                <a:schemeClr val="tx2">
                  <a:lumMod val="90000"/>
                  <a:lumOff val="10000"/>
                </a:schemeClr>
              </a:solidFill>
              <a:effectLst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For leaders, caregivers, and seekers alike—</a:t>
            </a:r>
            <a:r>
              <a:rPr lang="en-US" sz="12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detachment isn’t apathy. It’s mastery.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It’s the capacity to stay present, to witness, to lead without needing to take over.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This is the kind of leadership we need more of.</a:t>
            </a:r>
            <a:b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And it starts by loosening the grip—within ourselves first.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696FEA1-6965-C28D-C539-0F07CBC8CE5F}"/>
              </a:ext>
            </a:extLst>
          </p:cNvPr>
          <p:cNvCxnSpPr>
            <a:cxnSpLocks/>
          </p:cNvCxnSpPr>
          <p:nvPr/>
        </p:nvCxnSpPr>
        <p:spPr>
          <a:xfrm>
            <a:off x="231772" y="2711807"/>
            <a:ext cx="2838451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30370B6-2E49-9CBD-E713-1DC55B885722}"/>
              </a:ext>
            </a:extLst>
          </p:cNvPr>
          <p:cNvCxnSpPr>
            <a:cxnSpLocks/>
          </p:cNvCxnSpPr>
          <p:nvPr/>
        </p:nvCxnSpPr>
        <p:spPr>
          <a:xfrm>
            <a:off x="3716862" y="2711807"/>
            <a:ext cx="2840568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8E8369-881E-ED07-524F-7936334A5EE6}"/>
              </a:ext>
            </a:extLst>
          </p:cNvPr>
          <p:cNvSpPr txBox="1"/>
          <p:nvPr/>
        </p:nvSpPr>
        <p:spPr>
          <a:xfrm>
            <a:off x="1640412" y="11613890"/>
            <a:ext cx="35771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© 2025 Ilana Ridge. All rights reserved. SPIRAL™ is a trademark of Ilana Ridge, delivered in partnership through iTransform.</a:t>
            </a:r>
            <a:br>
              <a:rPr lang="en-US" sz="8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sz="800" i="1" dirty="0" err="1">
                <a:solidFill>
                  <a:schemeClr val="tx2">
                    <a:lumMod val="90000"/>
                    <a:lumOff val="1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ilana@itransform.today</a:t>
            </a:r>
            <a:r>
              <a:rPr lang="en-US" sz="8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endParaRPr lang="en-ZA" sz="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9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815</Words>
  <Application>Microsoft Office PowerPoint</Application>
  <PresentationFormat>Widescreen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MS Gothic</vt:lpstr>
      <vt:lpstr>MS Mincho</vt:lpstr>
      <vt:lpstr>Aptos</vt:lpstr>
      <vt:lpstr>Aptos Display</vt:lpstr>
      <vt:lpstr>Arial</vt:lpstr>
      <vt:lpstr>Times New Roman</vt:lpstr>
      <vt:lpstr>Office Theme</vt:lpstr>
      <vt:lpstr>The Strength of Detachment by Ilana Ridge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Ilana Ridge</dc:creator>
  <cp:lastModifiedBy>Ilana Ridge</cp:lastModifiedBy>
  <cp:revision>1</cp:revision>
  <dcterms:created xsi:type="dcterms:W3CDTF">2025-04-22T10:22:34Z</dcterms:created>
  <dcterms:modified xsi:type="dcterms:W3CDTF">2025-10-17T09:18:29Z</dcterms:modified>
</cp:coreProperties>
</file>